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1" d="100"/>
          <a:sy n="161" d="100"/>
        </p:scale>
        <p:origin x="1412" y="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962396" cy="3444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5180011" y="0"/>
            <a:ext cx="3962396" cy="3444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3F9542A-C7CC-421A-A632-5E4FE4435A84}" type="datetime1">
              <a:rPr lang="en-GB"/>
              <a:pPr lvl="0"/>
              <a:t>12/10/2014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7" y="857250"/>
            <a:ext cx="3343274" cy="2314574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914400" y="3300417"/>
            <a:ext cx="7315200" cy="2700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6513508"/>
            <a:ext cx="3962396" cy="3444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5180011" y="6513508"/>
            <a:ext cx="3962396" cy="3444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1570675-9CB8-4E44-B326-2CAA1CE53B65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9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6550222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742950" y="1122361"/>
            <a:ext cx="8420096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1238253" y="3602041"/>
            <a:ext cx="74295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8784238" y="6550222"/>
            <a:ext cx="1121767" cy="307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6A95E57-3413-42DF-8482-D8D7F536F178}" type="slidenum">
              <a:rPr/>
              <a:pPr lvl="0"/>
              <a:t>‹#›</a:t>
            </a:fld>
            <a:endParaRPr lang="en-GB"/>
          </a:p>
        </p:txBody>
      </p:sp>
      <p:sp>
        <p:nvSpPr>
          <p:cNvPr id="6" name="TextBox 8"/>
          <p:cNvSpPr txBox="1"/>
          <p:nvPr/>
        </p:nvSpPr>
        <p:spPr>
          <a:xfrm>
            <a:off x="0" y="6550222"/>
            <a:ext cx="3656319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Connections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UK – Wargaming for Professionals</a:t>
            </a:r>
          </a:p>
        </p:txBody>
      </p:sp>
      <p:sp>
        <p:nvSpPr>
          <p:cNvPr id="7" name="Rectangle 9"/>
          <p:cNvSpPr/>
          <p:nvPr/>
        </p:nvSpPr>
        <p:spPr>
          <a:xfrm>
            <a:off x="0" y="0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723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201568A-79BD-4341-B39C-0CE1963FC7F3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088977" y="365129"/>
            <a:ext cx="2135983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81035" y="365129"/>
            <a:ext cx="6284122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48DEA95-0CC6-4D11-A2A2-5460A79E1562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86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1035" y="365129"/>
            <a:ext cx="8543925" cy="75538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1035" y="1229191"/>
            <a:ext cx="8543925" cy="49477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/>
          <p:nvPr/>
        </p:nvSpPr>
        <p:spPr>
          <a:xfrm>
            <a:off x="0" y="6550222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Slide Number Placeholder 5"/>
          <p:cNvSpPr txBox="1"/>
          <p:nvPr/>
        </p:nvSpPr>
        <p:spPr>
          <a:xfrm>
            <a:off x="6243404" y="6550222"/>
            <a:ext cx="3662602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www.professionalwargaming.co.uk</a:t>
            </a:r>
            <a:endParaRPr lang="en-GB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0" y="6550222"/>
            <a:ext cx="3656319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Connections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UK – Wargaming for Professionals</a:t>
            </a:r>
          </a:p>
        </p:txBody>
      </p:sp>
      <p:sp>
        <p:nvSpPr>
          <p:cNvPr id="7" name="Rectangle 9"/>
          <p:cNvSpPr/>
          <p:nvPr/>
        </p:nvSpPr>
        <p:spPr>
          <a:xfrm>
            <a:off x="0" y="0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99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5878" y="1709735"/>
            <a:ext cx="8543925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878" y="4589465"/>
            <a:ext cx="8543925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/>
          <p:nvPr/>
        </p:nvSpPr>
        <p:spPr>
          <a:xfrm>
            <a:off x="0" y="6550222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Slide Number Placeholder 5"/>
          <p:cNvSpPr txBox="1"/>
          <p:nvPr/>
        </p:nvSpPr>
        <p:spPr>
          <a:xfrm>
            <a:off x="8784238" y="6550222"/>
            <a:ext cx="112176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3166106-2BD9-4EF9-B15F-D467FE1115A4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0" y="6550222"/>
            <a:ext cx="3656319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Connections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UK – Wargaming for Professionals</a:t>
            </a:r>
          </a:p>
        </p:txBody>
      </p:sp>
      <p:sp>
        <p:nvSpPr>
          <p:cNvPr id="7" name="Rectangle 9"/>
          <p:cNvSpPr/>
          <p:nvPr/>
        </p:nvSpPr>
        <p:spPr>
          <a:xfrm>
            <a:off x="0" y="0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51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1035" y="1825627"/>
            <a:ext cx="421005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14917" y="1825627"/>
            <a:ext cx="421005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733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2325" y="365129"/>
            <a:ext cx="8543925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2325" y="1681160"/>
            <a:ext cx="419070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82325" y="2505071"/>
            <a:ext cx="419070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14917" y="1681160"/>
            <a:ext cx="421134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14917" y="2505071"/>
            <a:ext cx="421134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6416C22-B9AA-4BC4-A916-C72C3F8F9B33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15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C2DE81-0DA8-48E4-A7E0-D3042A35F514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39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6550222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Slide Number Placeholder 5"/>
          <p:cNvSpPr txBox="1"/>
          <p:nvPr/>
        </p:nvSpPr>
        <p:spPr>
          <a:xfrm>
            <a:off x="8784238" y="6550222"/>
            <a:ext cx="112176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080965-B076-4F4D-A3B0-EDDA80A56F6C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0" y="6550222"/>
            <a:ext cx="3656319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Connections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UK – Wargaming for Professionals</a:t>
            </a: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195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2325" y="457200"/>
            <a:ext cx="3194941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11342" y="987423"/>
            <a:ext cx="5014917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82325" y="2057400"/>
            <a:ext cx="3194941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3D98815-2075-4E4A-91BB-0FC7A4FBA5DB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0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2325" y="457200"/>
            <a:ext cx="3194941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11342" y="987423"/>
            <a:ext cx="5014917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82325" y="2057400"/>
            <a:ext cx="3194941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quarter" idx="7"/>
          </p:nvPr>
        </p:nvSpPr>
        <p:spPr>
          <a:xfrm>
            <a:off x="681035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3281360" y="6356351"/>
            <a:ext cx="334327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6996110" y="6356351"/>
            <a:ext cx="222885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851CC36-2AC0-42C0-8257-96B26ED497CB}" type="slidenum">
              <a:rPr/>
              <a:pPr lvl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9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81035" y="365129"/>
            <a:ext cx="8543925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1035" y="1825627"/>
            <a:ext cx="8543925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/>
          <p:nvPr/>
        </p:nvSpPr>
        <p:spPr>
          <a:xfrm>
            <a:off x="0" y="6550222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Slide Number Placeholder 5"/>
          <p:cNvSpPr txBox="1"/>
          <p:nvPr/>
        </p:nvSpPr>
        <p:spPr>
          <a:xfrm>
            <a:off x="8784238" y="6550222"/>
            <a:ext cx="112176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7ACBF3-FE8F-4F01-A48E-FA200D1015F5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0" y="6550222"/>
            <a:ext cx="3656319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Connections</a:t>
            </a:r>
            <a:r>
              <a:rPr lang="en-GB" sz="1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UK – Wargaming for Professionals</a:t>
            </a:r>
          </a:p>
        </p:txBody>
      </p:sp>
      <p:sp>
        <p:nvSpPr>
          <p:cNvPr id="7" name="Rectangle 9"/>
          <p:cNvSpPr/>
          <p:nvPr/>
        </p:nvSpPr>
        <p:spPr>
          <a:xfrm>
            <a:off x="0" y="0"/>
            <a:ext cx="9905996" cy="307777"/>
          </a:xfrm>
          <a:prstGeom prst="rect">
            <a:avLst/>
          </a:pr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aul_Ludwig_Ewald_von_Kleist" TargetMode="External"/><Relationship Id="rId13" Type="http://schemas.openxmlformats.org/officeDocument/2006/relationships/hyperlink" Target="http://en.wikipedia.org/wiki/Von_Paulus" TargetMode="External"/><Relationship Id="rId18" Type="http://schemas.openxmlformats.org/officeDocument/2006/relationships/hyperlink" Target="Gerhard%20Matzky" TargetMode="External"/><Relationship Id="rId3" Type="http://schemas.openxmlformats.org/officeDocument/2006/relationships/hyperlink" Target="http://en.wikipedia.org/wiki/Wilhelm_Adam_(general)" TargetMode="External"/><Relationship Id="rId21" Type="http://schemas.openxmlformats.org/officeDocument/2006/relationships/image" Target="../media/image1.emf"/><Relationship Id="rId7" Type="http://schemas.openxmlformats.org/officeDocument/2006/relationships/hyperlink" Target="http://en.wikipedia.org/wiki/Erwin_von_Witzleben" TargetMode="External"/><Relationship Id="rId12" Type="http://schemas.openxmlformats.org/officeDocument/2006/relationships/hyperlink" Target="http://en.wikipedia.org/wiki/Ernst_Busch_(field_marshal)" TargetMode="External"/><Relationship Id="rId17" Type="http://schemas.openxmlformats.org/officeDocument/2006/relationships/hyperlink" Target="http://en.wikipedia.org/wiki/August_von_Mackensen" TargetMode="External"/><Relationship Id="rId2" Type="http://schemas.openxmlformats.org/officeDocument/2006/relationships/hyperlink" Target="http://de.wikipedia.org/wiki/Karl_von_Prager" TargetMode="External"/><Relationship Id="rId16" Type="http://schemas.openxmlformats.org/officeDocument/2006/relationships/hyperlink" Target="http://en.wikipedia.org/wiki/Hans-J%C3%BCrgen_von_Arnim" TargetMode="External"/><Relationship Id="rId20" Type="http://schemas.openxmlformats.org/officeDocument/2006/relationships/hyperlink" Target="http://en.wikipedia.org/wiki/Donit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alther_von_Brauchitsch" TargetMode="External"/><Relationship Id="rId11" Type="http://schemas.openxmlformats.org/officeDocument/2006/relationships/hyperlink" Target="http://en.wikipedia.org/wiki/Manstein" TargetMode="External"/><Relationship Id="rId5" Type="http://schemas.openxmlformats.org/officeDocument/2006/relationships/hyperlink" Target="http://en.wikipedia.org/wiki/G%C3%BCnther_von_Kluge" TargetMode="External"/><Relationship Id="rId15" Type="http://schemas.openxmlformats.org/officeDocument/2006/relationships/hyperlink" Target="http://en.wikipedia.org/wiki/Gotthard_Heinrici" TargetMode="External"/><Relationship Id="rId10" Type="http://schemas.openxmlformats.org/officeDocument/2006/relationships/hyperlink" Target="http://en.wikipedia.org/wiki/Walther_von_Reichenau" TargetMode="External"/><Relationship Id="rId19" Type="http://schemas.openxmlformats.org/officeDocument/2006/relationships/hyperlink" Target="http://en.wikipedia.org/wiki/Eugen_Ott_(general)" TargetMode="External"/><Relationship Id="rId4" Type="http://schemas.openxmlformats.org/officeDocument/2006/relationships/hyperlink" Target="http://en.wikipedia.org/wiki/Wilhelm_List" TargetMode="External"/><Relationship Id="rId9" Type="http://schemas.openxmlformats.org/officeDocument/2006/relationships/hyperlink" Target="http://en.wikipedia.org/wiki/Albert_Kesselring" TargetMode="External"/><Relationship Id="rId14" Type="http://schemas.openxmlformats.org/officeDocument/2006/relationships/hyperlink" Target="http://en.wikipedia.org/wiki/Heinz_Guderi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5" y="365129"/>
            <a:ext cx="9224965" cy="755385"/>
          </a:xfrm>
        </p:spPr>
        <p:txBody>
          <a:bodyPr>
            <a:normAutofit/>
          </a:bodyPr>
          <a:lstStyle/>
          <a:p>
            <a:r>
              <a:rPr lang="en-GB" b="1" dirty="0" smtClean="0"/>
              <a:t>German Wargaming - The Class of 1927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5" y="1229191"/>
            <a:ext cx="4708823" cy="494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the inter war years the German General Staff instituted "Staff Planning </a:t>
            </a:r>
            <a:r>
              <a:rPr lang="en-GB" dirty="0" err="1" smtClean="0"/>
              <a:t>Wargames</a:t>
            </a:r>
            <a:r>
              <a:rPr lang="en-GB" dirty="0" smtClean="0"/>
              <a:t>", normally referred to as "</a:t>
            </a:r>
            <a:r>
              <a:rPr lang="en-GB" dirty="0" err="1" smtClean="0"/>
              <a:t>Planspiel</a:t>
            </a:r>
            <a:r>
              <a:rPr lang="en-GB" dirty="0" smtClean="0"/>
              <a:t>".</a:t>
            </a:r>
          </a:p>
          <a:p>
            <a:pPr marL="0" indent="0">
              <a:buNone/>
            </a:pPr>
            <a:r>
              <a:rPr lang="en-GB" dirty="0" smtClean="0"/>
              <a:t>Take a look at the list of participants for this game in 1927 on the right…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Prager</a:t>
            </a:r>
            <a:r>
              <a:rPr lang="en-GB" dirty="0" smtClean="0"/>
              <a:t>, </a:t>
            </a:r>
            <a:r>
              <a:rPr lang="en-GB" dirty="0" smtClean="0">
                <a:hlinkClick r:id="rId3"/>
              </a:rPr>
              <a:t>Adam</a:t>
            </a:r>
            <a:r>
              <a:rPr lang="en-GB" dirty="0" smtClean="0"/>
              <a:t>, </a:t>
            </a:r>
            <a:r>
              <a:rPr lang="en-GB" dirty="0" smtClean="0">
                <a:hlinkClick r:id="rId4"/>
              </a:rPr>
              <a:t>List</a:t>
            </a:r>
            <a:r>
              <a:rPr lang="en-GB" dirty="0" smtClean="0"/>
              <a:t>, </a:t>
            </a:r>
            <a:r>
              <a:rPr lang="en-GB" dirty="0" smtClean="0">
                <a:hlinkClick r:id="rId5"/>
              </a:rPr>
              <a:t>Kluge</a:t>
            </a:r>
            <a:r>
              <a:rPr lang="en-GB" dirty="0"/>
              <a:t>, </a:t>
            </a:r>
            <a:r>
              <a:rPr lang="en-GB" dirty="0" smtClean="0">
                <a:hlinkClick r:id="rId6"/>
              </a:rPr>
              <a:t>Brauchitsch</a:t>
            </a:r>
            <a:r>
              <a:rPr lang="en-GB" dirty="0" smtClean="0"/>
              <a:t>, </a:t>
            </a:r>
            <a:r>
              <a:rPr lang="en-GB" dirty="0">
                <a:hlinkClick r:id="rId7"/>
              </a:rPr>
              <a:t>Witzleben</a:t>
            </a:r>
            <a:r>
              <a:rPr lang="en-GB" dirty="0" smtClean="0"/>
              <a:t>, </a:t>
            </a:r>
            <a:r>
              <a:rPr lang="en-GB" dirty="0" smtClean="0">
                <a:hlinkClick r:id="rId8"/>
              </a:rPr>
              <a:t>Kleist</a:t>
            </a:r>
            <a:r>
              <a:rPr lang="en-GB" dirty="0" smtClean="0"/>
              <a:t>, </a:t>
            </a:r>
            <a:r>
              <a:rPr lang="en-GB" dirty="0" smtClean="0">
                <a:hlinkClick r:id="rId9"/>
              </a:rPr>
              <a:t>Kesselring</a:t>
            </a:r>
            <a:r>
              <a:rPr lang="en-GB" dirty="0" smtClean="0"/>
              <a:t>, </a:t>
            </a:r>
            <a:r>
              <a:rPr lang="en-GB" dirty="0" smtClean="0">
                <a:hlinkClick r:id="rId10"/>
              </a:rPr>
              <a:t>Reichenau</a:t>
            </a:r>
            <a:r>
              <a:rPr lang="en-GB" dirty="0" smtClean="0"/>
              <a:t>, </a:t>
            </a:r>
            <a:r>
              <a:rPr lang="en-GB" dirty="0" smtClean="0">
                <a:hlinkClick r:id="rId11"/>
              </a:rPr>
              <a:t>Manstein</a:t>
            </a:r>
            <a:r>
              <a:rPr lang="en-GB" dirty="0" smtClean="0"/>
              <a:t>, </a:t>
            </a:r>
            <a:r>
              <a:rPr lang="en-GB" dirty="0">
                <a:hlinkClick r:id="rId12"/>
              </a:rPr>
              <a:t>Busch</a:t>
            </a:r>
            <a:r>
              <a:rPr lang="en-GB" dirty="0"/>
              <a:t>, </a:t>
            </a:r>
            <a:r>
              <a:rPr lang="en-GB" dirty="0" smtClean="0">
                <a:hlinkClick r:id="rId13"/>
              </a:rPr>
              <a:t>Paulus</a:t>
            </a:r>
            <a:r>
              <a:rPr lang="en-GB" dirty="0" smtClean="0"/>
              <a:t>, </a:t>
            </a:r>
            <a:r>
              <a:rPr lang="en-GB" dirty="0" smtClean="0">
                <a:hlinkClick r:id="rId14"/>
              </a:rPr>
              <a:t>Guderian</a:t>
            </a:r>
            <a:r>
              <a:rPr lang="en-GB" dirty="0" smtClean="0"/>
              <a:t>, </a:t>
            </a:r>
            <a:r>
              <a:rPr lang="en-GB" dirty="0" smtClean="0">
                <a:hlinkClick r:id="rId15"/>
              </a:rPr>
              <a:t>Heinrici</a:t>
            </a:r>
            <a:r>
              <a:rPr lang="en-GB" dirty="0" smtClean="0"/>
              <a:t>, </a:t>
            </a:r>
            <a:r>
              <a:rPr lang="en-GB" dirty="0" smtClean="0">
                <a:hlinkClick r:id="rId16"/>
              </a:rPr>
              <a:t>Arnim</a:t>
            </a:r>
            <a:r>
              <a:rPr lang="en-GB" dirty="0" smtClean="0"/>
              <a:t>, </a:t>
            </a:r>
            <a:r>
              <a:rPr lang="en-GB" dirty="0" smtClean="0">
                <a:hlinkClick r:id="rId17"/>
              </a:rPr>
              <a:t>Mackensen</a:t>
            </a:r>
            <a:r>
              <a:rPr lang="en-GB" dirty="0" smtClean="0"/>
              <a:t>, </a:t>
            </a:r>
            <a:r>
              <a:rPr lang="en-GB" dirty="0" err="1" smtClean="0">
                <a:hlinkClick r:id="rId18" action="ppaction://hlinkfile"/>
              </a:rPr>
              <a:t>Matzky</a:t>
            </a:r>
            <a:r>
              <a:rPr lang="en-GB" dirty="0" smtClean="0"/>
              <a:t>, </a:t>
            </a:r>
            <a:r>
              <a:rPr lang="en-GB" dirty="0" smtClean="0">
                <a:hlinkClick r:id="rId19"/>
              </a:rPr>
              <a:t>Ott</a:t>
            </a:r>
            <a:r>
              <a:rPr lang="en-GB" dirty="0" smtClean="0"/>
              <a:t>, </a:t>
            </a:r>
            <a:r>
              <a:rPr lang="en-GB" dirty="0" smtClean="0">
                <a:hlinkClick r:id="rId20"/>
              </a:rPr>
              <a:t>Donitz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b="1" i="1" dirty="0" smtClean="0"/>
              <a:t>All</a:t>
            </a:r>
            <a:r>
              <a:rPr lang="en-GB" dirty="0" smtClean="0"/>
              <a:t> of the 14 participants ended up as Generals or Field </a:t>
            </a:r>
            <a:r>
              <a:rPr lang="en-GB" dirty="0" smtClean="0"/>
              <a:t>Marshals (or Commander in Chief of the Navy), </a:t>
            </a:r>
            <a:r>
              <a:rPr lang="en-GB" dirty="0" smtClean="0"/>
              <a:t>as did </a:t>
            </a:r>
            <a:r>
              <a:rPr lang="en-GB" b="1" i="1" dirty="0" smtClean="0"/>
              <a:t>all</a:t>
            </a:r>
            <a:r>
              <a:rPr lang="en-GB" dirty="0" smtClean="0"/>
              <a:t> of the 5 Directing Staff.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630618" y="1120514"/>
            <a:ext cx="4040218" cy="538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5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1276</TotalTime>
  <Words>113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German Wargaming - The Class of 1927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Dawson</dc:creator>
  <cp:lastModifiedBy>Jim Dawson</cp:lastModifiedBy>
  <cp:revision>95</cp:revision>
  <dcterms:created xsi:type="dcterms:W3CDTF">2014-07-25T11:40:10Z</dcterms:created>
  <dcterms:modified xsi:type="dcterms:W3CDTF">2014-10-12T18:20:22Z</dcterms:modified>
</cp:coreProperties>
</file>